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71" r:id="rId9"/>
    <p:sldId id="265" r:id="rId10"/>
    <p:sldId id="267" r:id="rId11"/>
    <p:sldId id="266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0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58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ahUKEwi30YGT2JbRAhWEUBQKHRGECn8QjRwIBw&amp;url=http://pl.depositphotos.com/10519751/stock-illustration-symbols-of-tourism.html&amp;bvm=bv.142059868,d.ZWM&amp;psig=AFQjCNGv6cOsBH9N5GiDLZdsUSzTzDzvwg&amp;ust=148300759476759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tiff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1.jpeg"/><Relationship Id="rId4" Type="http://schemas.openxmlformats.org/officeDocument/2006/relationships/hyperlink" Target="http://www.google.pl/url?sa=i&amp;rct=j&amp;q=&amp;esrc=s&amp;source=images&amp;cd=&amp;cad=rja&amp;uact=8&amp;ved=0ahUKEwiuv8uy2ZbRAhWGaRQKHdXDDagQjRwIBw&amp;url=http://www.polkowice.edu.pl/portal/index.php?start=25&amp;bvm=bv.142059868,d.ZWM&amp;psig=AFQjCNGCglbjamekVJn8rn9BTFl_Van52g&amp;ust=148300797809904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http://www.google.pl/url?sa=i&amp;rct=j&amp;q=&amp;esrc=s&amp;source=images&amp;cd=&amp;cad=rja&amp;uact=8&amp;ved=0ahUKEwjw996v1JbRAhXE1xQKHXzZDcMQjRwIBw&amp;url=http://www.mojregion.eu/index.php/ryby/informacje-o-programie-n&amp;bvm=bv.142059868,d.ZWM&amp;psig=AFQjCNFY_k2a1--YHFExM4KiApqVTdSppg&amp;ust=1483006422277415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4" y="476672"/>
            <a:ext cx="8671492" cy="5501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640960" cy="2520280"/>
          </a:xfrm>
        </p:spPr>
        <p:txBody>
          <a:bodyPr>
            <a:normAutofit/>
          </a:bodyPr>
          <a:lstStyle/>
          <a:p>
            <a:r>
              <a:rPr lang="pl-PL" sz="60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Nadnotecka Grupa Rybacka</a:t>
            </a:r>
          </a:p>
        </p:txBody>
      </p:sp>
    </p:spTree>
    <p:extLst>
      <p:ext uri="{BB962C8B-B14F-4D97-AF65-F5344CB8AC3E}">
        <p14:creationId xmlns:p14="http://schemas.microsoft.com/office/powerpoint/2010/main" val="2825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76056" y="253364"/>
            <a:ext cx="3719117" cy="891530"/>
          </a:xfrm>
        </p:spPr>
        <p:txBody>
          <a:bodyPr>
            <a:normAutofit fontScale="90000"/>
          </a:bodyPr>
          <a:lstStyle/>
          <a:p>
            <a: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CZYM ZAJMUJE SIĘ NGR?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1293524"/>
            <a:ext cx="7704856" cy="447237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1800" dirty="0">
                <a:solidFill>
                  <a:schemeClr val="tx1"/>
                </a:solidFill>
              </a:rPr>
              <a:t>Stowarzyszenie Nadnotecka Grupa Rybacka dysponuje kwotą </a:t>
            </a:r>
            <a:r>
              <a:rPr lang="pl-PL" sz="1800" b="1" dirty="0">
                <a:solidFill>
                  <a:schemeClr val="tx1"/>
                </a:solidFill>
              </a:rPr>
              <a:t>12 000 000 zł</a:t>
            </a:r>
            <a:r>
              <a:rPr lang="pl-PL" sz="1800" dirty="0">
                <a:solidFill>
                  <a:schemeClr val="tx1"/>
                </a:solidFill>
              </a:rPr>
              <a:t>, którą pozyskało z Europejskiego Funduszu </a:t>
            </a:r>
            <a:r>
              <a:rPr lang="pl-PL" sz="1800" dirty="0" smtClean="0">
                <a:solidFill>
                  <a:schemeClr val="tx1"/>
                </a:solidFill>
              </a:rPr>
              <a:t>Morskiego </a:t>
            </a:r>
            <a:r>
              <a:rPr lang="pl-PL" sz="1800" dirty="0">
                <a:solidFill>
                  <a:schemeClr val="tx1"/>
                </a:solidFill>
              </a:rPr>
              <a:t>i Rybackiego  w ramach </a:t>
            </a:r>
            <a:r>
              <a:rPr lang="pl-PL" sz="1800" dirty="0" smtClean="0">
                <a:solidFill>
                  <a:schemeClr val="tx1"/>
                </a:solidFill>
              </a:rPr>
              <a:t>             PO </a:t>
            </a:r>
            <a:r>
              <a:rPr lang="pl-PL" sz="1800" dirty="0">
                <a:solidFill>
                  <a:schemeClr val="tx1"/>
                </a:solidFill>
              </a:rPr>
              <a:t>RYBY na lata 2014 – 2020, którą zamierza rozdysponować  w ramach ogłaszanych konkursów na terenie działania NGR. </a:t>
            </a:r>
            <a:endParaRPr lang="pl-PL" sz="18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8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b="1" dirty="0"/>
          </a:p>
          <a:p>
            <a:pPr algn="just">
              <a:lnSpc>
                <a:spcPct val="150000"/>
              </a:lnSpc>
            </a:pPr>
            <a:endParaRPr lang="pl-PL" sz="16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364"/>
            <a:ext cx="4631579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R:\Pomoc Techniczna i Montoring PO RYBY 2007-2013\!!! ROBOCZY\00_ZNAKOWANIE po ryby 2014-2020\01_księga wizualizacji znaku 2014-2020\logotypy Po RYBY i UE EFMR 2014-2020\05_PO RYBY 2014-2020\LOGO poprawione 2.tif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4634" y="5765900"/>
            <a:ext cx="2064762" cy="79006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Obraz 10" descr="R:\Pomoc Techniczna i Montoring PO RYBY 2007-2013\!!! ROBOCZY\00_ZNAKOWANIE po ryby 2014-2020\01_księga wizualizacji znaku 2014-2020\logotypy Po RYBY i UE EFMR 2014-2020\04_UE_EFMR\Ue pl poziom\UE color poziom pl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732240" y="5733256"/>
            <a:ext cx="2288282" cy="112328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7545651" cy="212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76056" y="253364"/>
            <a:ext cx="3719117" cy="891530"/>
          </a:xfrm>
        </p:spPr>
        <p:txBody>
          <a:bodyPr>
            <a:normAutofit/>
          </a:bodyPr>
          <a:lstStyle/>
          <a:p>
            <a: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 LSR?</a:t>
            </a:r>
            <a:endParaRPr lang="pl-PL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6104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1293524"/>
            <a:ext cx="7704856" cy="447237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1800" dirty="0">
                <a:solidFill>
                  <a:schemeClr val="tx1"/>
                </a:solidFill>
              </a:rPr>
              <a:t>Wdrażanie jednofunduszowej </a:t>
            </a:r>
            <a:r>
              <a:rPr lang="pl-PL" sz="1800" dirty="0" smtClean="0">
                <a:solidFill>
                  <a:schemeClr val="tx1"/>
                </a:solidFill>
              </a:rPr>
              <a:t>Strategii </a:t>
            </a:r>
            <a:r>
              <a:rPr lang="pl-PL" sz="1800" dirty="0">
                <a:solidFill>
                  <a:schemeClr val="tx1"/>
                </a:solidFill>
              </a:rPr>
              <a:t>Rozwoju Lokalnego </a:t>
            </a:r>
            <a:r>
              <a:rPr lang="pl-PL" sz="1800" dirty="0" smtClean="0">
                <a:solidFill>
                  <a:schemeClr val="tx1"/>
                </a:solidFill>
              </a:rPr>
              <a:t>Kierowanego </a:t>
            </a:r>
            <a:r>
              <a:rPr lang="pl-PL" sz="1800" dirty="0">
                <a:solidFill>
                  <a:schemeClr val="tx1"/>
                </a:solidFill>
              </a:rPr>
              <a:t>przez Społeczność w </a:t>
            </a:r>
            <a:r>
              <a:rPr lang="pl-PL" sz="1800" dirty="0" smtClean="0">
                <a:solidFill>
                  <a:schemeClr val="tx1"/>
                </a:solidFill>
              </a:rPr>
              <a:t>celu:</a:t>
            </a:r>
          </a:p>
          <a:p>
            <a:pPr algn="just">
              <a:lnSpc>
                <a:spcPct val="150000"/>
              </a:lnSpc>
            </a:pPr>
            <a:endParaRPr lang="pl-PL" sz="1800" dirty="0" smtClean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</a:rPr>
              <a:t>wzmocnienia potencjału sektora rybackiego na obszarze NGR,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</a:rPr>
              <a:t>zwiększenia </a:t>
            </a:r>
            <a:r>
              <a:rPr lang="pl-PL" sz="1800" dirty="0">
                <a:solidFill>
                  <a:schemeClr val="tx1"/>
                </a:solidFill>
              </a:rPr>
              <a:t>atrakcyjności i konkurencyjności turystycznej obszaru NGR,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</a:rPr>
              <a:t>poprawy </a:t>
            </a:r>
            <a:r>
              <a:rPr lang="pl-PL" sz="1800" dirty="0">
                <a:solidFill>
                  <a:schemeClr val="tx1"/>
                </a:solidFill>
              </a:rPr>
              <a:t>jakości życia społeczeństwa obszaru NGR poprzez aktywizację oraz rozwój przedsiębiorczości.</a:t>
            </a:r>
          </a:p>
          <a:p>
            <a:pPr algn="just">
              <a:lnSpc>
                <a:spcPct val="150000"/>
              </a:lnSpc>
            </a:pPr>
            <a:endParaRPr lang="pl-PL" sz="18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b="1" dirty="0"/>
          </a:p>
          <a:p>
            <a:pPr algn="just">
              <a:lnSpc>
                <a:spcPct val="150000"/>
              </a:lnSpc>
            </a:pPr>
            <a:endParaRPr lang="pl-PL" sz="1600" dirty="0" smtClean="0">
              <a:solidFill>
                <a:schemeClr val="tx1"/>
              </a:solidFill>
            </a:endParaRPr>
          </a:p>
        </p:txBody>
      </p:sp>
      <p:pic>
        <p:nvPicPr>
          <p:cNvPr id="2049" name="Obraz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364"/>
            <a:ext cx="4631579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R:\Pomoc Techniczna i Montoring PO RYBY 2007-2013\!!! ROBOCZY\00_ZNAKOWANIE po ryby 2014-2020\01_księga wizualizacji znaku 2014-2020\logotypy Po RYBY i UE EFMR 2014-2020\05_PO RYBY 2014-2020\LOGO poprawione 2.tif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34634" y="5765900"/>
            <a:ext cx="2064762" cy="79006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Obraz 10" descr="R:\Pomoc Techniczna i Montoring PO RYBY 2007-2013\!!! ROBOCZY\00_ZNAKOWANIE po ryby 2014-2020\01_księga wizualizacji znaku 2014-2020\logotypy Po RYBY i UE EFMR 2014-2020\04_UE_EFMR\Ue pl poziom\UE color poziom pl.jp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732240" y="5733256"/>
            <a:ext cx="2288282" cy="1123287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9262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3192" y="2708920"/>
            <a:ext cx="3719117" cy="891530"/>
          </a:xfrm>
        </p:spPr>
        <p:txBody>
          <a:bodyPr>
            <a:normAutofit fontScale="90000"/>
          </a:bodyPr>
          <a:lstStyle/>
          <a:p>
            <a: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HARMONOGRAM NABORÓW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1293524"/>
            <a:ext cx="7704856" cy="447237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endParaRPr lang="pl-PL" sz="1600" b="1" dirty="0"/>
          </a:p>
          <a:p>
            <a:pPr algn="just">
              <a:lnSpc>
                <a:spcPct val="150000"/>
              </a:lnSpc>
            </a:pPr>
            <a:endParaRPr lang="pl-PL" sz="1600" dirty="0" smtClean="0">
              <a:solidFill>
                <a:schemeClr val="tx1"/>
              </a:solidFill>
            </a:endParaRPr>
          </a:p>
        </p:txBody>
      </p:sp>
      <p:pic>
        <p:nvPicPr>
          <p:cNvPr id="2049" name="Obraz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105"/>
            <a:ext cx="3372068" cy="7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R:\Pomoc Techniczna i Montoring PO RYBY 2007-2013\!!! ROBOCZY\00_ZNAKOWANIE po ryby 2014-2020\01_księga wizualizacji znaku 2014-2020\logotypy Po RYBY i UE EFMR 2014-2020\05_PO RYBY 2014-2020\LOGO poprawione 2.tif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4634" y="5765900"/>
            <a:ext cx="2064762" cy="79006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Obraz 10" descr="R:\Pomoc Techniczna i Montoring PO RYBY 2007-2013\!!! ROBOCZY\00_ZNAKOWANIE po ryby 2014-2020\01_księga wizualizacji znaku 2014-2020\logotypy Po RYBY i UE EFMR 2014-2020\04_UE_EFMR\Ue pl poziom\UE color poziom pl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732240" y="5733256"/>
            <a:ext cx="2288282" cy="112328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0"/>
            <a:ext cx="5508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8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76056" y="253364"/>
            <a:ext cx="3719117" cy="891530"/>
          </a:xfrm>
        </p:spPr>
        <p:txBody>
          <a:bodyPr>
            <a:normAutofit fontScale="90000"/>
          </a:bodyPr>
          <a:lstStyle/>
          <a:p>
            <a: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CO DOFINANSOWANIE ?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1688556"/>
            <a:ext cx="7704856" cy="3180604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</a:rPr>
              <a:t>PROJEKTY </a:t>
            </a:r>
            <a:r>
              <a:rPr lang="pl-PL" sz="2000" dirty="0">
                <a:solidFill>
                  <a:schemeClr val="tx1"/>
                </a:solidFill>
              </a:rPr>
              <a:t>DLA SAMORZĄDÓW, INSTYTUCJI IM </a:t>
            </a:r>
            <a:r>
              <a:rPr lang="pl-PL" sz="2000" dirty="0" smtClean="0">
                <a:solidFill>
                  <a:schemeClr val="tx1"/>
                </a:solidFill>
              </a:rPr>
              <a:t>PODLEGŁYCH, STOWARZYSZEŃ </a:t>
            </a:r>
            <a:r>
              <a:rPr lang="pl-PL" sz="2000" dirty="0">
                <a:solidFill>
                  <a:schemeClr val="tx1"/>
                </a:solidFill>
              </a:rPr>
              <a:t>I FUNDACJI,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</a:rPr>
              <a:t>PROJEKTY </a:t>
            </a:r>
            <a:r>
              <a:rPr lang="pl-PL" sz="2000" dirty="0">
                <a:solidFill>
                  <a:schemeClr val="tx1"/>
                </a:solidFill>
              </a:rPr>
              <a:t>ZWIĄZANE Z INFRASTRUKTURĄ TURYSTYCZNĄ </a:t>
            </a:r>
            <a:r>
              <a:rPr lang="pl-PL" sz="2000" dirty="0" smtClean="0">
                <a:solidFill>
                  <a:schemeClr val="tx1"/>
                </a:solidFill>
              </a:rPr>
              <a:t> I </a:t>
            </a:r>
            <a:r>
              <a:rPr lang="pl-PL" sz="2000" dirty="0">
                <a:solidFill>
                  <a:schemeClr val="tx1"/>
                </a:solidFill>
              </a:rPr>
              <a:t>PROMOCJĄ OBSZARU,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</a:rPr>
              <a:t>PROJEKTY </a:t>
            </a:r>
            <a:r>
              <a:rPr lang="pl-PL" sz="2000" dirty="0">
                <a:solidFill>
                  <a:schemeClr val="tx1"/>
                </a:solidFill>
              </a:rPr>
              <a:t>ZWIĄZANE Z AKTYWIZACJĄ I EDUKACJĄ SPOŁECZNĄ,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</a:rPr>
              <a:t>PROJEKTY </a:t>
            </a:r>
            <a:r>
              <a:rPr lang="pl-PL" sz="2000" dirty="0">
                <a:solidFill>
                  <a:schemeClr val="tx1"/>
                </a:solidFill>
              </a:rPr>
              <a:t>DLA DZIAŁALNOŚCI RYBACKICH I OKOŁORYBACKICH.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b="1" dirty="0"/>
          </a:p>
          <a:p>
            <a:pPr algn="just">
              <a:lnSpc>
                <a:spcPct val="150000"/>
              </a:lnSpc>
            </a:pPr>
            <a:endParaRPr lang="pl-PL" sz="1600" dirty="0" smtClean="0">
              <a:solidFill>
                <a:schemeClr val="tx1"/>
              </a:solidFill>
            </a:endParaRPr>
          </a:p>
        </p:txBody>
      </p:sp>
      <p:pic>
        <p:nvPicPr>
          <p:cNvPr id="2049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364"/>
            <a:ext cx="4631579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R:\Pomoc Techniczna i Montoring PO RYBY 2007-2013\!!! ROBOCZY\00_ZNAKOWANIE po ryby 2014-2020\01_księga wizualizacji znaku 2014-2020\logotypy Po RYBY i UE EFMR 2014-2020\05_PO RYBY 2014-2020\LOGO poprawione 2.tif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4634" y="5765900"/>
            <a:ext cx="2064762" cy="79006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Obraz 10" descr="R:\Pomoc Techniczna i Montoring PO RYBY 2007-2013\!!! ROBOCZY\00_ZNAKOWANIE po ryby 2014-2020\01_księga wizualizacji znaku 2014-2020\logotypy Po RYBY i UE EFMR 2014-2020\04_UE_EFMR\Ue pl poziom\UE color poziom pl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732240" y="5733256"/>
            <a:ext cx="2288282" cy="1123287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13501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76056" y="253364"/>
            <a:ext cx="3719117" cy="891530"/>
          </a:xfrm>
        </p:spPr>
        <p:txBody>
          <a:bodyPr>
            <a:normAutofit fontScale="90000"/>
          </a:bodyPr>
          <a:lstStyle/>
          <a:p>
            <a: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OŚ IV – MOŻLIWE DZIAŁANIA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1110144"/>
            <a:ext cx="7704856" cy="465575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 smtClean="0">
                <a:solidFill>
                  <a:schemeClr val="tx1"/>
                </a:solidFill>
              </a:rPr>
              <a:t>Bardzo </a:t>
            </a:r>
            <a:r>
              <a:rPr lang="pl-PL" sz="1600" dirty="0">
                <a:solidFill>
                  <a:schemeClr val="tx1"/>
                </a:solidFill>
              </a:rPr>
              <a:t>ważne w tym obszarze </a:t>
            </a:r>
            <a:r>
              <a:rPr lang="pl-PL" sz="1600" dirty="0" smtClean="0">
                <a:solidFill>
                  <a:schemeClr val="tx1"/>
                </a:solidFill>
              </a:rPr>
              <a:t>będą: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>
                <a:solidFill>
                  <a:schemeClr val="tx1"/>
                </a:solidFill>
              </a:rPr>
              <a:t>działania aktywizujące rynek </a:t>
            </a:r>
            <a:r>
              <a:rPr lang="pl-PL" sz="1600" dirty="0" smtClean="0">
                <a:solidFill>
                  <a:schemeClr val="tx1"/>
                </a:solidFill>
              </a:rPr>
              <a:t>pracy - </a:t>
            </a:r>
            <a:r>
              <a:rPr lang="pl-PL" sz="1600" dirty="0">
                <a:solidFill>
                  <a:schemeClr val="tx1"/>
                </a:solidFill>
              </a:rPr>
              <a:t>dywersyfikacja zatrudnienia osób mających pracę związaną z sektorem </a:t>
            </a:r>
            <a:r>
              <a:rPr lang="pl-PL" sz="1600" dirty="0" smtClean="0">
                <a:solidFill>
                  <a:schemeClr val="tx1"/>
                </a:solidFill>
              </a:rPr>
              <a:t>rybactwa W drodze </a:t>
            </a:r>
            <a:r>
              <a:rPr lang="pl-PL" sz="1600" dirty="0">
                <a:solidFill>
                  <a:schemeClr val="tx1"/>
                </a:solidFill>
              </a:rPr>
              <a:t>tworzenia dodatkowych miejsc pracy poza tym sektorem, nie związanych z podstawową działalnością rybacką oraz poprzez zachęcanie młodych ludzi do przedsiębiorczości i zakładania działalności </a:t>
            </a:r>
            <a:r>
              <a:rPr lang="pl-PL" sz="1600" dirty="0" smtClean="0">
                <a:solidFill>
                  <a:schemeClr val="tx1"/>
                </a:solidFill>
              </a:rPr>
              <a:t>gospodarczej,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działania w zakresie promowania i ułatwiania przedsiębiorczości lokalnych społeczności rybackich m.in. poprzez tworzenie lub rozwijanie łańcucha dostaw produktów w sektorze rybołówstwa i akwakultury.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</a:rPr>
              <a:t>wspieranie tych przedsięwzięć, które związane są z zachowaniem dobrego stanu środowiska naturalnego na obszarach rybackich i akwakultury a także wspieraniu oddolnych inicjatyw RLGD i lokalnych partnerstw publiczno-prywatnych na rzecz rozwoju obszarów rybackich i akwakultury.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364"/>
            <a:ext cx="4631579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R:\Pomoc Techniczna i Montoring PO RYBY 2007-2013\!!! ROBOCZY\00_ZNAKOWANIE po ryby 2014-2020\01_księga wizualizacji znaku 2014-2020\logotypy Po RYBY i UE EFMR 2014-2020\05_PO RYBY 2014-2020\LOGO poprawione 2.tif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4634" y="5765900"/>
            <a:ext cx="2064762" cy="79006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Obraz 10" descr="R:\Pomoc Techniczna i Montoring PO RYBY 2007-2013\!!! ROBOCZY\00_ZNAKOWANIE po ryby 2014-2020\01_księga wizualizacji znaku 2014-2020\logotypy Po RYBY i UE EFMR 2014-2020\04_UE_EFMR\Ue pl poziom\UE color poziom pl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732240" y="5733256"/>
            <a:ext cx="2288282" cy="1123287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35980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38433" y="228600"/>
            <a:ext cx="3719117" cy="891530"/>
          </a:xfrm>
        </p:spPr>
        <p:txBody>
          <a:bodyPr>
            <a:normAutofit fontScale="90000"/>
          </a:bodyPr>
          <a:lstStyle/>
          <a:p>
            <a: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PROJEKTY ZAPLANOWANE W LSR - RYBACTWO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1129260"/>
            <a:ext cx="7704856" cy="465575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>
                <a:solidFill>
                  <a:schemeClr val="tx1"/>
                </a:solidFill>
              </a:rPr>
              <a:t>P I.1.1  Dofinansowanie produktów marketingowych wykorzystanych przez podmioty sektora rybackiego w celu promocji i sprzedaży produktów </a:t>
            </a:r>
            <a:r>
              <a:rPr lang="pl-PL" sz="1600" dirty="0" smtClean="0">
                <a:solidFill>
                  <a:schemeClr val="tx1"/>
                </a:solidFill>
              </a:rPr>
              <a:t>rybactwa.</a:t>
            </a:r>
          </a:p>
          <a:p>
            <a:pPr algn="just">
              <a:lnSpc>
                <a:spcPct val="150000"/>
              </a:lnSpc>
            </a:pPr>
            <a:r>
              <a:rPr lang="pl-PL" sz="1600" dirty="0" smtClean="0">
                <a:solidFill>
                  <a:schemeClr val="tx1"/>
                </a:solidFill>
              </a:rPr>
              <a:t>P </a:t>
            </a:r>
            <a:r>
              <a:rPr lang="pl-PL" sz="1600" dirty="0">
                <a:solidFill>
                  <a:schemeClr val="tx1"/>
                </a:solidFill>
              </a:rPr>
              <a:t>I.1.2 Tworzenie nowych lub rozwijanie istniejących punktów przetwarzania lub sprzedaży produktów </a:t>
            </a:r>
            <a:r>
              <a:rPr lang="pl-PL" sz="1600" dirty="0" smtClean="0">
                <a:solidFill>
                  <a:schemeClr val="tx1"/>
                </a:solidFill>
              </a:rPr>
              <a:t>rybactwa.</a:t>
            </a:r>
          </a:p>
          <a:p>
            <a:pPr algn="just">
              <a:lnSpc>
                <a:spcPct val="150000"/>
              </a:lnSpc>
            </a:pPr>
            <a:r>
              <a:rPr lang="pl-PL" sz="1600" dirty="0" smtClean="0">
                <a:solidFill>
                  <a:schemeClr val="tx1"/>
                </a:solidFill>
              </a:rPr>
              <a:t>P </a:t>
            </a:r>
            <a:r>
              <a:rPr lang="pl-PL" sz="1600" dirty="0">
                <a:solidFill>
                  <a:schemeClr val="tx1"/>
                </a:solidFill>
              </a:rPr>
              <a:t>I 1.3 Rozwój działalności lub wspieranie zastosowania innowacji w łańcuchu dostaw produktów rybactwa przez młodych rybaków.		</a:t>
            </a:r>
            <a:endParaRPr lang="pl-PL" sz="16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1600" dirty="0" smtClean="0">
                <a:solidFill>
                  <a:schemeClr val="tx1"/>
                </a:solidFill>
              </a:rPr>
              <a:t>P </a:t>
            </a:r>
            <a:r>
              <a:rPr lang="pl-PL" sz="1600" dirty="0">
                <a:solidFill>
                  <a:schemeClr val="tx1"/>
                </a:solidFill>
              </a:rPr>
              <a:t>I.2.1 Aktywizacja zawodowa osób z sektora rybackiego w tym z grupy </a:t>
            </a:r>
            <a:r>
              <a:rPr lang="pl-PL" sz="1600" dirty="0" err="1">
                <a:solidFill>
                  <a:schemeClr val="tx1"/>
                </a:solidFill>
              </a:rPr>
              <a:t>defaworyzowanej</a:t>
            </a:r>
            <a:r>
              <a:rPr lang="pl-PL" sz="1600" dirty="0">
                <a:solidFill>
                  <a:schemeClr val="tx1"/>
                </a:solidFill>
              </a:rPr>
              <a:t> (dot. młodych rybaków</a:t>
            </a:r>
            <a:r>
              <a:rPr lang="pl-PL" sz="1600" dirty="0" smtClean="0">
                <a:solidFill>
                  <a:schemeClr val="tx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pl-PL" sz="1600" dirty="0" smtClean="0">
                <a:solidFill>
                  <a:schemeClr val="tx1"/>
                </a:solidFill>
              </a:rPr>
              <a:t>P </a:t>
            </a:r>
            <a:r>
              <a:rPr lang="pl-PL" sz="1600" dirty="0">
                <a:solidFill>
                  <a:schemeClr val="tx1"/>
                </a:solidFill>
              </a:rPr>
              <a:t>I.2.2 Działalność szkoleniowa w zakresie transferu wiedzy i umiejętności przydatnych do pracy w sektorze rybackim i okołorybackim.</a:t>
            </a:r>
            <a:r>
              <a:rPr lang="pl-PL" sz="1800" dirty="0"/>
              <a:t>	</a:t>
            </a:r>
            <a:endParaRPr lang="pl-PL" sz="1800" dirty="0" smtClean="0"/>
          </a:p>
          <a:p>
            <a:pPr algn="just">
              <a:lnSpc>
                <a:spcPct val="150000"/>
              </a:lnSpc>
            </a:pPr>
            <a:endParaRPr lang="pl-PL" sz="18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18" y="27678"/>
            <a:ext cx="4631579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R:\Pomoc Techniczna i Montoring PO RYBY 2007-2013\!!! ROBOCZY\00_ZNAKOWANIE po ryby 2014-2020\01_księga wizualizacji znaku 2014-2020\logotypy Po RYBY i UE EFMR 2014-2020\05_PO RYBY 2014-2020\LOGO poprawione 2.tif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4634" y="5765900"/>
            <a:ext cx="2064762" cy="79006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Obraz 10" descr="R:\Pomoc Techniczna i Montoring PO RYBY 2007-2013\!!! ROBOCZY\00_ZNAKOWANIE po ryby 2014-2020\01_księga wizualizacji znaku 2014-2020\logotypy Po RYBY i UE EFMR 2014-2020\04_UE_EFMR\Ue pl poziom\UE color poziom pl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500929" y="5684645"/>
            <a:ext cx="2288282" cy="112328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22255"/>
            <a:ext cx="3477135" cy="2212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62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76056" y="253364"/>
            <a:ext cx="3719117" cy="891530"/>
          </a:xfrm>
        </p:spPr>
        <p:txBody>
          <a:bodyPr>
            <a:normAutofit fontScale="90000"/>
          </a:bodyPr>
          <a:lstStyle/>
          <a:p>
            <a: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PROJEKTY ZAPLANOWANE W LSR - ŚRODOWISKO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1279460"/>
            <a:ext cx="7704856" cy="465575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>
                <a:solidFill>
                  <a:schemeClr val="tx1"/>
                </a:solidFill>
              </a:rPr>
              <a:t>P I.3.1 Przeciwdziałanie kłusownictwu lub szkodom spowodowanym przez chronione gatunki zwierząt.</a:t>
            </a:r>
          </a:p>
          <a:p>
            <a:pPr algn="just">
              <a:lnSpc>
                <a:spcPct val="150000"/>
              </a:lnSpc>
            </a:pPr>
            <a:r>
              <a:rPr lang="pl-PL" sz="2000" dirty="0">
                <a:solidFill>
                  <a:schemeClr val="tx1"/>
                </a:solidFill>
              </a:rPr>
              <a:t>P I.3.2 Odtworzenie pierwotnego stanu wód publicznych zniszczonego w wyniku procesu eutrofizacji.</a:t>
            </a:r>
          </a:p>
          <a:p>
            <a:pPr algn="just">
              <a:lnSpc>
                <a:spcPct val="150000"/>
              </a:lnSpc>
            </a:pPr>
            <a:r>
              <a:rPr lang="pl-PL" sz="2000" dirty="0">
                <a:solidFill>
                  <a:schemeClr val="tx1"/>
                </a:solidFill>
              </a:rPr>
              <a:t>P I.3.3 Działania na rzecz łagodzenia zmian klimatu i wykorzystania odnawialnych źródeł energii.</a:t>
            </a:r>
          </a:p>
          <a:p>
            <a:pPr algn="just">
              <a:lnSpc>
                <a:spcPct val="150000"/>
              </a:lnSpc>
            </a:pPr>
            <a:r>
              <a:rPr lang="pl-PL" sz="2000" dirty="0">
                <a:solidFill>
                  <a:schemeClr val="tx1"/>
                </a:solidFill>
              </a:rPr>
              <a:t>P I.3.4 Działania na rzecz ochrony bioróżnorodności oraz obszarów </a:t>
            </a:r>
            <a:r>
              <a:rPr lang="pl-PL" sz="2000" dirty="0" smtClean="0">
                <a:solidFill>
                  <a:schemeClr val="tx1"/>
                </a:solidFill>
              </a:rPr>
              <a:t>chronionych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364"/>
            <a:ext cx="4631579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R:\Pomoc Techniczna i Montoring PO RYBY 2007-2013\!!! ROBOCZY\00_ZNAKOWANIE po ryby 2014-2020\01_księga wizualizacji znaku 2014-2020\logotypy Po RYBY i UE EFMR 2014-2020\05_PO RYBY 2014-2020\LOGO poprawione 2.tif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4634" y="5765900"/>
            <a:ext cx="2064762" cy="79006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Obraz 10" descr="R:\Pomoc Techniczna i Montoring PO RYBY 2007-2013\!!! ROBOCZY\00_ZNAKOWANIE po ryby 2014-2020\01_księga wizualizacji znaku 2014-2020\logotypy Po RYBY i UE EFMR 2014-2020\04_UE_EFMR\Ue pl poziom\UE color poziom pl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732240" y="5733256"/>
            <a:ext cx="2288282" cy="112328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58331"/>
            <a:ext cx="3267247" cy="1815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3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76056" y="116632"/>
            <a:ext cx="3719117" cy="1176892"/>
          </a:xfrm>
        </p:spPr>
        <p:txBody>
          <a:bodyPr>
            <a:normAutofit fontScale="90000"/>
          </a:bodyPr>
          <a:lstStyle/>
          <a:p>
            <a: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PROJEKTY ZAPLANOWANE W LSR - TURYSTYKA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1246816"/>
            <a:ext cx="7200800" cy="448644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1800" dirty="0">
                <a:solidFill>
                  <a:schemeClr val="tx1"/>
                </a:solidFill>
              </a:rPr>
              <a:t>P II.1.1 Tworzenie lub rozwój działalności nie związanej z podstawową działalnością rybacką.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solidFill>
                  <a:schemeClr val="tx1"/>
                </a:solidFill>
              </a:rPr>
              <a:t>P II.2.1. Rozbudowa bazy noclegowej oraz zagospodarowanie terenu nad wodami obszaru NGR.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solidFill>
                  <a:schemeClr val="tx1"/>
                </a:solidFill>
              </a:rPr>
              <a:t>P II.2.2 Rozwój działalności w zakresie turystyki wodnej i wędkarskiej.	</a:t>
            </a:r>
            <a:endParaRPr lang="pl-PL" sz="18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1800" dirty="0" smtClean="0">
                <a:solidFill>
                  <a:schemeClr val="tx1"/>
                </a:solidFill>
              </a:rPr>
              <a:t>P </a:t>
            </a:r>
            <a:r>
              <a:rPr lang="pl-PL" sz="1800" dirty="0">
                <a:solidFill>
                  <a:schemeClr val="tx1"/>
                </a:solidFill>
              </a:rPr>
              <a:t>II.2.3 Rozwój działalności zakładającej utworzenie atrakcji turystycznej zlokalizowanej nad wodami obszaru NGR.		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solidFill>
                  <a:schemeClr val="tx1"/>
                </a:solidFill>
              </a:rPr>
              <a:t>P II.2.4 Rozbudowa bazy żywieniowej oraz zagospodarowanie terenu nad wodami obszaru NGR </a:t>
            </a:r>
            <a:r>
              <a:rPr lang="pl-PL" sz="1800" dirty="0" smtClean="0">
                <a:solidFill>
                  <a:schemeClr val="tx1"/>
                </a:solidFill>
              </a:rPr>
              <a:t>.</a:t>
            </a: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364"/>
            <a:ext cx="4631579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Znalezione obrazy dla zapytania TURYSTYKA GRAFIK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39956" y="4464388"/>
            <a:ext cx="1876659" cy="290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 descr="R:\Pomoc Techniczna i Montoring PO RYBY 2007-2013\!!! ROBOCZY\00_ZNAKOWANIE po ryby 2014-2020\01_księga wizualizacji znaku 2014-2020\logotypy Po RYBY i UE EFMR 2014-2020\05_PO RYBY 2014-2020\LOGO poprawione 2.tif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334634" y="5765900"/>
            <a:ext cx="2064762" cy="79006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Obraz 10" descr="R:\Pomoc Techniczna i Montoring PO RYBY 2007-2013\!!! ROBOCZY\00_ZNAKOWANIE po ryby 2014-2020\01_księga wizualizacji znaku 2014-2020\logotypy Po RYBY i UE EFMR 2014-2020\04_UE_EFMR\Ue pl poziom\UE color poziom pl.jp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732240" y="5733256"/>
            <a:ext cx="2288282" cy="1123287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4003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39084" y="253364"/>
            <a:ext cx="4056090" cy="891530"/>
          </a:xfrm>
        </p:spPr>
        <p:txBody>
          <a:bodyPr>
            <a:noAutofit/>
          </a:bodyPr>
          <a:lstStyle/>
          <a:p>
            <a:r>
              <a:rPr lang="pl-PL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PROJEKTY ZAPLANOWANE W LSR – INFRASTRUKTURA, PROMOCJA, EDUKACJA, PRODUKTY TURYSTYCZNE</a:t>
            </a:r>
            <a:endParaRPr lang="pl-PL" sz="2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1279460"/>
            <a:ext cx="7200800" cy="448644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1800" dirty="0">
                <a:solidFill>
                  <a:schemeClr val="tx1"/>
                </a:solidFill>
              </a:rPr>
              <a:t>P II.3.1 Tworzenie, rozwój, wyposażenie publicznej infrastruktury turystycznej i rekreacyjnej nad wodami.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solidFill>
                  <a:schemeClr val="tx1"/>
                </a:solidFill>
              </a:rPr>
              <a:t>P II.4.1 Organizowanie lub uczestnictwo w wydarzeniach promocyjnych i kulturalnych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solidFill>
                  <a:schemeClr val="tx1"/>
                </a:solidFill>
              </a:rPr>
              <a:t>P II.4.2 Lokalna certyfikacja produktów rybactwa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solidFill>
                  <a:schemeClr val="tx1"/>
                </a:solidFill>
              </a:rPr>
              <a:t>P II.4.3 Opracowanie i upowszechnienie produktów promocyjnych i popularyzujących idee LSR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solidFill>
                  <a:schemeClr val="tx1"/>
                </a:solidFill>
              </a:rPr>
              <a:t>P II.4.4 Opracowanie i upowszechnienie produktów turystycznych jako oferty dla biur podróży. 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solidFill>
                  <a:schemeClr val="tx1"/>
                </a:solidFill>
              </a:rPr>
              <a:t>P II.4.5  Działania edukacyjne.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364"/>
            <a:ext cx="4631579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R:\Pomoc Techniczna i Montoring PO RYBY 2007-2013\!!! ROBOCZY\00_ZNAKOWANIE po ryby 2014-2020\01_księga wizualizacji znaku 2014-2020\logotypy Po RYBY i UE EFMR 2014-2020\05_PO RYBY 2014-2020\LOGO poprawione 2.tif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4634" y="5765900"/>
            <a:ext cx="2064762" cy="79006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Obraz 10" descr="R:\Pomoc Techniczna i Montoring PO RYBY 2007-2013\!!! ROBOCZY\00_ZNAKOWANIE po ryby 2014-2020\01_księga wizualizacji znaku 2014-2020\logotypy Po RYBY i UE EFMR 2014-2020\04_UE_EFMR\Ue pl poziom\UE color poziom pl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732240" y="5733256"/>
            <a:ext cx="2288282" cy="1123287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38996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76056" y="253364"/>
            <a:ext cx="3719117" cy="891530"/>
          </a:xfrm>
        </p:spPr>
        <p:txBody>
          <a:bodyPr>
            <a:normAutofit fontScale="90000"/>
          </a:bodyPr>
          <a:lstStyle/>
          <a:p>
            <a: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PROJEKTY ZAPLANOWANE W LSR - INNE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1279460"/>
            <a:ext cx="7200800" cy="448644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1800" dirty="0">
                <a:solidFill>
                  <a:schemeClr val="tx1"/>
                </a:solidFill>
              </a:rPr>
              <a:t>P III.1.1 Doradztwo biura NGR pod kątem dostępu do środków pomocowych PO Ryby 2014-2020 i pomocy w wypełnieniu wniosku o dofinansowanie.	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solidFill>
                  <a:schemeClr val="tx1"/>
                </a:solidFill>
              </a:rPr>
              <a:t>P III.1.2 Organizowanie lub współuczestnictwo w inicjatywach promocyjnych i informacyjnych z zakresu realizacji LSR, działalności NGR oraz pozyskania dofinansowania z Po Ryby.		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solidFill>
                  <a:schemeClr val="tx1"/>
                </a:solidFill>
              </a:rPr>
              <a:t>P III.2.1 Organizacja szkoleń i warsztatów dla mieszkańców obszaru NGR z zakresu przedsiębiorczości i zakładania dz. gosp.	</a:t>
            </a:r>
          </a:p>
          <a:p>
            <a:pPr algn="just">
              <a:lnSpc>
                <a:spcPct val="150000"/>
              </a:lnSpc>
            </a:pPr>
            <a:r>
              <a:rPr lang="pl-PL" sz="1800" dirty="0">
                <a:solidFill>
                  <a:schemeClr val="tx1"/>
                </a:solidFill>
              </a:rPr>
              <a:t>P III.3.1 Organizacja szkoleń i warsztatów dla mieszkańców obszaru NGR w zakresie aktywizacji zawodowej.</a:t>
            </a:r>
          </a:p>
        </p:txBody>
      </p:sp>
      <p:pic>
        <p:nvPicPr>
          <p:cNvPr id="2049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364"/>
            <a:ext cx="4631579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R:\Pomoc Techniczna i Montoring PO RYBY 2007-2013\!!! ROBOCZY\00_ZNAKOWANIE po ryby 2014-2020\01_księga wizualizacji znaku 2014-2020\logotypy Po RYBY i UE EFMR 2014-2020\05_PO RYBY 2014-2020\LOGO poprawione 2.tif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4634" y="5765900"/>
            <a:ext cx="2064762" cy="79006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8194" name="Picture 2" descr="Znalezione obrazy dla zapytania SZKOLENIA GRAFIK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96" y="5371759"/>
            <a:ext cx="1944216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 descr="R:\Pomoc Techniczna i Montoring PO RYBY 2007-2013\!!! ROBOCZY\00_ZNAKOWANIE po ryby 2014-2020\01_księga wizualizacji znaku 2014-2020\logotypy Po RYBY i UE EFMR 2014-2020\04_UE_EFMR\Ue pl poziom\UE color poziom pl.jp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732240" y="5733256"/>
            <a:ext cx="2288282" cy="1123287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3433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76056" y="253364"/>
            <a:ext cx="3719117" cy="891530"/>
          </a:xfrm>
        </p:spPr>
        <p:txBody>
          <a:bodyPr>
            <a:normAutofit/>
          </a:bodyPr>
          <a:lstStyle/>
          <a:p>
            <a: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 JESTEŚMY?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94667" y="1772816"/>
            <a:ext cx="7488832" cy="3672408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l-PL" dirty="0">
                <a:solidFill>
                  <a:schemeClr val="tx1"/>
                </a:solidFill>
              </a:rPr>
              <a:t>Nadnotecka Grupa Rybacka utworzona została w dniu </a:t>
            </a:r>
            <a:r>
              <a:rPr lang="pl-PL" b="1" dirty="0" smtClean="0">
                <a:solidFill>
                  <a:schemeClr val="tx1"/>
                </a:solidFill>
              </a:rPr>
              <a:t>27 </a:t>
            </a:r>
            <a:r>
              <a:rPr lang="pl-PL" b="1" dirty="0">
                <a:solidFill>
                  <a:schemeClr val="tx1"/>
                </a:solidFill>
              </a:rPr>
              <a:t>lipca 2009 roku </a:t>
            </a:r>
            <a:r>
              <a:rPr lang="pl-PL" dirty="0">
                <a:solidFill>
                  <a:schemeClr val="tx1"/>
                </a:solidFill>
              </a:rPr>
              <a:t>przy udziale przedstawicieli sektora rybackiego i wsparciu przedstawicieli lokalnych władz samorządowych w celu wdrażania założeń osi 4 PO RYBY 2007-2013. </a:t>
            </a:r>
            <a:endParaRPr lang="pl-PL" dirty="0" smtClean="0">
              <a:solidFill>
                <a:schemeClr val="tx1"/>
              </a:solidFill>
            </a:endParaRPr>
          </a:p>
          <a:p>
            <a:pPr algn="just">
              <a:lnSpc>
                <a:spcPct val="170000"/>
              </a:lnSpc>
            </a:pPr>
            <a:endParaRPr lang="pl-PL" dirty="0">
              <a:solidFill>
                <a:schemeClr val="tx1"/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pl-PL" dirty="0" smtClean="0">
                <a:solidFill>
                  <a:schemeClr val="tx1"/>
                </a:solidFill>
              </a:rPr>
              <a:t>W </a:t>
            </a:r>
            <a:r>
              <a:rPr lang="pl-PL" dirty="0">
                <a:solidFill>
                  <a:schemeClr val="tx1"/>
                </a:solidFill>
              </a:rPr>
              <a:t>latach 2010-2015 NGR wdrażała LSROR na podstawie umowy ramowej nr 24/1/</a:t>
            </a:r>
            <a:r>
              <a:rPr lang="pl-PL" dirty="0" err="1">
                <a:solidFill>
                  <a:schemeClr val="tx1"/>
                </a:solidFill>
              </a:rPr>
              <a:t>MRiRW</a:t>
            </a:r>
            <a:r>
              <a:rPr lang="pl-PL" dirty="0">
                <a:solidFill>
                  <a:schemeClr val="tx1"/>
                </a:solidFill>
              </a:rPr>
              <a:t>-LGR/2010 z </a:t>
            </a:r>
            <a:r>
              <a:rPr lang="pl-PL" dirty="0" err="1">
                <a:solidFill>
                  <a:schemeClr val="tx1"/>
                </a:solidFill>
              </a:rPr>
              <a:t>MRiRW</a:t>
            </a:r>
            <a:r>
              <a:rPr lang="pl-PL" dirty="0">
                <a:solidFill>
                  <a:schemeClr val="tx1"/>
                </a:solidFill>
              </a:rPr>
              <a:t> na terenie siedmiu gmin, z których tylko pięć pokrywa się z obecnym obszarem (Człopę i Wałcz zastąpiły Czarnków i Chodzież).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364"/>
            <a:ext cx="4631579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R:\Pomoc Techniczna i Montoring PO RYBY 2007-2013\!!! ROBOCZY\00_ZNAKOWANIE po ryby 2014-2020\01_księga wizualizacji znaku 2014-2020\logotypy Po RYBY i UE EFMR 2014-2020\05_PO RYBY 2014-2020\LOGO poprawione 2.tif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4634" y="5765900"/>
            <a:ext cx="2064762" cy="79006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Obraz 10" descr="R:\Pomoc Techniczna i Montoring PO RYBY 2007-2013\!!! ROBOCZY\00_ZNAKOWANIE po ryby 2014-2020\01_księga wizualizacji znaku 2014-2020\logotypy Po RYBY i UE EFMR 2014-2020\04_UE_EFMR\Ue pl poziom\UE color poziom pl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732240" y="5733256"/>
            <a:ext cx="2288282" cy="1123287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69899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76056" y="253364"/>
            <a:ext cx="3719117" cy="891530"/>
          </a:xfrm>
        </p:spPr>
        <p:txBody>
          <a:bodyPr>
            <a:normAutofit fontScale="90000"/>
          </a:bodyPr>
          <a:lstStyle/>
          <a:p>
            <a: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SZCZEGÓŁY I DORADZTWO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1279460"/>
            <a:ext cx="7200800" cy="4486440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solidFill>
                  <a:schemeClr val="tx1"/>
                </a:solidFill>
              </a:rPr>
              <a:t>Nasze Biuro to miejsce otwarte dla wszystkich, którzy wierzą w idee Europejskiego Funduszu Morskiego i Rybackiego oraz dostrzegają w nich szanse rozwoju dla samego siebie oraz dla regionu, w którym mieszkają. </a:t>
            </a:r>
            <a:endParaRPr lang="pl-PL" sz="1800" dirty="0" smtClean="0">
              <a:solidFill>
                <a:schemeClr val="tx1"/>
              </a:solidFill>
            </a:endParaRPr>
          </a:p>
          <a:p>
            <a:pPr algn="just"/>
            <a:endParaRPr lang="pl-PL" sz="1800" dirty="0">
              <a:solidFill>
                <a:schemeClr val="tx1"/>
              </a:solidFill>
            </a:endParaRPr>
          </a:p>
          <a:p>
            <a:pPr algn="just"/>
            <a:r>
              <a:rPr lang="pl-PL" sz="1800" dirty="0" smtClean="0">
                <a:solidFill>
                  <a:schemeClr val="tx1"/>
                </a:solidFill>
              </a:rPr>
              <a:t>Nasze </a:t>
            </a:r>
            <a:r>
              <a:rPr lang="pl-PL" sz="1800" dirty="0">
                <a:solidFill>
                  <a:schemeClr val="tx1"/>
                </a:solidFill>
              </a:rPr>
              <a:t>Biuro to także wykwalifikowana i fachowa kadra pracownicza, która gotowa jest dzielić </a:t>
            </a:r>
            <a:r>
              <a:rPr lang="pl-PL" sz="1800" dirty="0" smtClean="0">
                <a:solidFill>
                  <a:schemeClr val="tx1"/>
                </a:solidFill>
              </a:rPr>
              <a:t>się </a:t>
            </a:r>
            <a:r>
              <a:rPr lang="pl-PL" sz="1800" dirty="0">
                <a:solidFill>
                  <a:schemeClr val="tx1"/>
                </a:solidFill>
              </a:rPr>
              <a:t>z Państwem swoją wiedzą i zapleczem technicznym w pracy przy tworzeniu projektów.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364"/>
            <a:ext cx="4631579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R:\Pomoc Techniczna i Montoring PO RYBY 2007-2013\!!! ROBOCZY\00_ZNAKOWANIE po ryby 2014-2020\01_księga wizualizacji znaku 2014-2020\logotypy Po RYBY i UE EFMR 2014-2020\05_PO RYBY 2014-2020\LOGO poprawione 2.tif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4634" y="5765900"/>
            <a:ext cx="2064762" cy="79006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Obraz 10" descr="R:\Pomoc Techniczna i Montoring PO RYBY 2007-2013\!!! ROBOCZY\00_ZNAKOWANIE po ryby 2014-2020\01_księga wizualizacji znaku 2014-2020\logotypy Po RYBY i UE EFMR 2014-2020\04_UE_EFMR\Ue pl poziom\UE color poziom pl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732240" y="5733256"/>
            <a:ext cx="2288282" cy="112328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9" name="Obraz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01008"/>
            <a:ext cx="3168352" cy="303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76056" y="253364"/>
            <a:ext cx="3719117" cy="891530"/>
          </a:xfrm>
        </p:spPr>
        <p:txBody>
          <a:bodyPr>
            <a:normAutofit/>
          </a:bodyPr>
          <a:lstStyle/>
          <a:p>
            <a: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USŁUGI BIURA NGR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1279460"/>
            <a:ext cx="7200800" cy="4486440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</a:rPr>
              <a:t>Prowadzenie </a:t>
            </a:r>
            <a:r>
              <a:rPr lang="pl-PL" sz="1800" dirty="0">
                <a:solidFill>
                  <a:schemeClr val="tx1"/>
                </a:solidFill>
              </a:rPr>
              <a:t>doradztwa w zakresie przygotowywania projektów związanych  z realizacją Lokalnej Strategii Rozwoju, </a:t>
            </a:r>
            <a:endParaRPr lang="pl-PL" sz="1800" dirty="0" smtClean="0">
              <a:solidFill>
                <a:schemeClr val="tx1"/>
              </a:solidFill>
            </a:endParaRPr>
          </a:p>
          <a:p>
            <a:pPr algn="just"/>
            <a:endParaRPr lang="pl-PL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</a:rPr>
              <a:t>Usługi </a:t>
            </a:r>
            <a:r>
              <a:rPr lang="pl-PL" sz="1800" dirty="0">
                <a:solidFill>
                  <a:schemeClr val="tx1"/>
                </a:solidFill>
              </a:rPr>
              <a:t>informacyjne dot. warunków i zasad udzielenia pomocy na realizację projektów przedkładanych przez wnioskodawców, kryteriów wyboru projektów oraz sposobu naboru wniosków o pomoc w ramach realizowanej LSR</a:t>
            </a:r>
            <a:r>
              <a:rPr lang="pl-PL" sz="1800" dirty="0" smtClean="0">
                <a:solidFill>
                  <a:schemeClr val="tx1"/>
                </a:solidFill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</a:rPr>
              <a:t>Opiniowanie </a:t>
            </a:r>
            <a:r>
              <a:rPr lang="pl-PL" sz="1800" dirty="0">
                <a:solidFill>
                  <a:schemeClr val="tx1"/>
                </a:solidFill>
              </a:rPr>
              <a:t>projektów (operacji) do dofinansowania ze środków przewidzianych w PO RYBY 2014-2020</a:t>
            </a:r>
            <a:r>
              <a:rPr lang="pl-PL" sz="1800" dirty="0" smtClean="0">
                <a:solidFill>
                  <a:schemeClr val="tx1"/>
                </a:solidFill>
              </a:rPr>
              <a:t>,</a:t>
            </a:r>
          </a:p>
          <a:p>
            <a:pPr algn="just"/>
            <a:endParaRPr lang="pl-PL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</a:rPr>
              <a:t>Organizowanie </a:t>
            </a:r>
            <a:r>
              <a:rPr lang="pl-PL" sz="1800" dirty="0">
                <a:solidFill>
                  <a:schemeClr val="tx1"/>
                </a:solidFill>
              </a:rPr>
              <a:t>i finansowanie przedsięwzięć o charakterze </a:t>
            </a:r>
            <a:r>
              <a:rPr lang="pl-PL" sz="1800" dirty="0" smtClean="0">
                <a:solidFill>
                  <a:schemeClr val="tx1"/>
                </a:solidFill>
              </a:rPr>
              <a:t>informacyjnym lub </a:t>
            </a:r>
            <a:r>
              <a:rPr lang="pl-PL" sz="1800" dirty="0">
                <a:solidFill>
                  <a:schemeClr val="tx1"/>
                </a:solidFill>
              </a:rPr>
              <a:t>szkoleniowym, imprez kulturalnych, służących promocji regionu i jego tożsamości kulturowej, działalności promocyjnej, </a:t>
            </a:r>
            <a:r>
              <a:rPr lang="pl-PL" sz="1800" dirty="0" smtClean="0">
                <a:solidFill>
                  <a:schemeClr val="tx1"/>
                </a:solidFill>
              </a:rPr>
              <a:t>informacyjnej </a:t>
            </a:r>
            <a:r>
              <a:rPr lang="pl-PL" sz="1800" dirty="0">
                <a:solidFill>
                  <a:schemeClr val="tx1"/>
                </a:solidFill>
              </a:rPr>
              <a:t>i poligraficznej. </a:t>
            </a:r>
          </a:p>
        </p:txBody>
      </p:sp>
      <p:pic>
        <p:nvPicPr>
          <p:cNvPr id="2049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364"/>
            <a:ext cx="4631579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R:\Pomoc Techniczna i Montoring PO RYBY 2007-2013\!!! ROBOCZY\00_ZNAKOWANIE po ryby 2014-2020\01_księga wizualizacji znaku 2014-2020\logotypy Po RYBY i UE EFMR 2014-2020\05_PO RYBY 2014-2020\LOGO poprawione 2.tif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4634" y="5765900"/>
            <a:ext cx="2064762" cy="79006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Obraz 10" descr="R:\Pomoc Techniczna i Montoring PO RYBY 2007-2013\!!! ROBOCZY\00_ZNAKOWANIE po ryby 2014-2020\01_księga wizualizacji znaku 2014-2020\logotypy Po RYBY i UE EFMR 2014-2020\04_UE_EFMR\Ue pl poziom\UE color poziom pl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732240" y="5733256"/>
            <a:ext cx="2288282" cy="1123287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0938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76056" y="253364"/>
            <a:ext cx="3719117" cy="891530"/>
          </a:xfrm>
        </p:spPr>
        <p:txBody>
          <a:bodyPr>
            <a:normAutofit/>
          </a:bodyPr>
          <a:lstStyle/>
          <a:p>
            <a: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USŁUGI BIURA NGR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600" y="1628800"/>
            <a:ext cx="7200800" cy="24375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Wszystkie usługi świadczone przez Nadnotecką Grupę Rybacką są całkowicie bezpłatne dzięki dofinansowaniu </a:t>
            </a:r>
            <a:r>
              <a:rPr lang="pl-PL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r>
              <a:rPr lang="pl-PL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Unii Europejskiej w ramach Europejskiego Funduszu Morskiego i Rybackiego.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364"/>
            <a:ext cx="4631579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R:\Pomoc Techniczna i Montoring PO RYBY 2007-2013\!!! ROBOCZY\00_ZNAKOWANIE po ryby 2014-2020\01_księga wizualizacji znaku 2014-2020\logotypy Po RYBY i UE EFMR 2014-2020\05_PO RYBY 2014-2020\LOGO poprawione 2.tif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4634" y="5765900"/>
            <a:ext cx="2064762" cy="79006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Obraz 10" descr="R:\Pomoc Techniczna i Montoring PO RYBY 2007-2013\!!! ROBOCZY\00_ZNAKOWANIE po ryby 2014-2020\01_księga wizualizacji znaku 2014-2020\logotypy Po RYBY i UE EFMR 2014-2020\04_UE_EFMR\Ue pl poziom\UE color poziom pl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732240" y="5733256"/>
            <a:ext cx="2288282" cy="112328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4005064"/>
            <a:ext cx="2987228" cy="251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43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0" y="116632"/>
            <a:ext cx="4448522" cy="1293068"/>
          </a:xfrm>
        </p:spPr>
        <p:txBody>
          <a:bodyPr>
            <a:normAutofit fontScale="90000"/>
          </a:bodyPr>
          <a:lstStyle/>
          <a:p>
            <a: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</a:t>
            </a:r>
            <a: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</a:t>
            </a:r>
            <a: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UWAGĘ</a:t>
            </a:r>
            <a:b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1279460"/>
            <a:ext cx="7200800" cy="4486440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8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8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8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800" dirty="0">
              <a:solidFill>
                <a:schemeClr val="tx1"/>
              </a:solidFill>
            </a:endParaRPr>
          </a:p>
          <a:p>
            <a:r>
              <a:rPr lang="pl-PL" sz="1800" dirty="0" smtClean="0">
                <a:solidFill>
                  <a:schemeClr val="tx1"/>
                </a:solidFill>
              </a:rPr>
              <a:t>WOJCIECH JÓŹWIAK PREZES NGR</a:t>
            </a: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364"/>
            <a:ext cx="4631579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R:\Pomoc Techniczna i Montoring PO RYBY 2007-2013\!!! ROBOCZY\00_ZNAKOWANIE po ryby 2014-2020\01_księga wizualizacji znaku 2014-2020\logotypy Po RYBY i UE EFMR 2014-2020\05_PO RYBY 2014-2020\LOGO poprawione 2.tif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4634" y="5765900"/>
            <a:ext cx="2064762" cy="79006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Obraz 10" descr="R:\Pomoc Techniczna i Montoring PO RYBY 2007-2013\!!! ROBOCZY\00_ZNAKOWANIE po ryby 2014-2020\01_księga wizualizacji znaku 2014-2020\logotypy Po RYBY i UE EFMR 2014-2020\04_UE_EFMR\Ue pl poziom\UE color poziom pl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732240" y="5733256"/>
            <a:ext cx="2288282" cy="112328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1409700"/>
            <a:ext cx="87534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9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76056" y="253364"/>
            <a:ext cx="3719117" cy="891530"/>
          </a:xfrm>
        </p:spPr>
        <p:txBody>
          <a:bodyPr>
            <a:normAutofit/>
          </a:bodyPr>
          <a:lstStyle/>
          <a:p>
            <a: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RYBY 2007-2013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1293524"/>
            <a:ext cx="7704856" cy="447237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>
                <a:solidFill>
                  <a:schemeClr val="tx1"/>
                </a:solidFill>
              </a:rPr>
              <a:t>W 2015 roku minął czas obowiązywania dotychczasowej Lokalnej Strategii Rozwoju Obszarów Rybackich na lata 2010-2015 realizowanej przez Nadnotecką Grupę Rybacką. Jej realizacja zaowocowała wieloma przedsięwzięciami mającymi pozytywny wpływ na rozwoju obszaru </a:t>
            </a:r>
            <a:r>
              <a:rPr lang="pl-PL" sz="1600" dirty="0" smtClean="0">
                <a:solidFill>
                  <a:schemeClr val="tx1"/>
                </a:solidFill>
              </a:rPr>
              <a:t>NGR:</a:t>
            </a:r>
          </a:p>
          <a:p>
            <a:pPr algn="just">
              <a:lnSpc>
                <a:spcPct val="150000"/>
              </a:lnSpc>
            </a:pPr>
            <a:endParaRPr lang="pl-PL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</a:rPr>
              <a:t>podjęto </a:t>
            </a:r>
            <a:r>
              <a:rPr lang="pl-PL" sz="1600" dirty="0">
                <a:solidFill>
                  <a:schemeClr val="tx1"/>
                </a:solidFill>
              </a:rPr>
              <a:t>8 nowych działalności gospodarczych, </a:t>
            </a:r>
            <a:endParaRPr lang="pl-PL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</a:rPr>
              <a:t>utworzono </a:t>
            </a:r>
            <a:r>
              <a:rPr lang="pl-PL" sz="1600" dirty="0">
                <a:solidFill>
                  <a:schemeClr val="tx1"/>
                </a:solidFill>
              </a:rPr>
              <a:t>ponad 40 obiektów świadczących usługi noclegowe i żywieniowe, </a:t>
            </a:r>
            <a:endParaRPr lang="pl-PL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</a:rPr>
              <a:t>ok.30 </a:t>
            </a:r>
            <a:r>
              <a:rPr lang="pl-PL" sz="1600" dirty="0">
                <a:solidFill>
                  <a:schemeClr val="tx1"/>
                </a:solidFill>
              </a:rPr>
              <a:t>punktów sprzedaży produktów rybactwa, </a:t>
            </a:r>
            <a:endParaRPr lang="pl-PL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</a:rPr>
              <a:t>utworzono </a:t>
            </a:r>
            <a:r>
              <a:rPr lang="pl-PL" sz="1600" dirty="0">
                <a:solidFill>
                  <a:schemeClr val="tx1"/>
                </a:solidFill>
              </a:rPr>
              <a:t>ponad 80 miejsc pracy. </a:t>
            </a:r>
            <a:endParaRPr lang="pl-PL" sz="1600" dirty="0" smtClean="0">
              <a:solidFill>
                <a:schemeClr val="tx1"/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pl-PL" sz="1600" dirty="0" smtClean="0">
                <a:solidFill>
                  <a:schemeClr val="tx1"/>
                </a:solidFill>
              </a:rPr>
              <a:t>Ponad </a:t>
            </a:r>
            <a:r>
              <a:rPr lang="pl-PL" sz="1600" dirty="0">
                <a:solidFill>
                  <a:schemeClr val="tx1"/>
                </a:solidFill>
              </a:rPr>
              <a:t>90 % środków zakontraktowanych zostało prawidłowo rozliczonych przez beneficjentów, a fundusze przeznaczone na funkcjonowanie i współpracę NGR rozliczono w blisko 98%.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364"/>
            <a:ext cx="4631579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R:\Pomoc Techniczna i Montoring PO RYBY 2007-2013\!!! ROBOCZY\00_ZNAKOWANIE po ryby 2014-2020\01_księga wizualizacji znaku 2014-2020\logotypy Po RYBY i UE EFMR 2014-2020\05_PO RYBY 2014-2020\LOGO poprawione 2.tif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4634" y="5765900"/>
            <a:ext cx="2064762" cy="79006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Obraz 10" descr="R:\Pomoc Techniczna i Montoring PO RYBY 2007-2013\!!! ROBOCZY\00_ZNAKOWANIE po ryby 2014-2020\01_księga wizualizacji znaku 2014-2020\logotypy Po RYBY i UE EFMR 2014-2020\04_UE_EFMR\Ue pl poziom\UE color poziom pl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732240" y="5733256"/>
            <a:ext cx="2288282" cy="1123287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18888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76056" y="253364"/>
            <a:ext cx="3719117" cy="891530"/>
          </a:xfrm>
        </p:spPr>
        <p:txBody>
          <a:bodyPr>
            <a:normAutofit/>
          </a:bodyPr>
          <a:lstStyle/>
          <a:p>
            <a: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RYBY 2007-2013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1293524"/>
            <a:ext cx="7704856" cy="447237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 smtClean="0">
                <a:solidFill>
                  <a:schemeClr val="tx1"/>
                </a:solidFill>
              </a:rPr>
              <a:t>Regionalne Rozmaitości w Wieleniu III edycje</a:t>
            </a:r>
          </a:p>
          <a:p>
            <a:pPr algn="just">
              <a:lnSpc>
                <a:spcPct val="150000"/>
              </a:lnSpc>
            </a:pPr>
            <a:endParaRPr lang="pl-PL" sz="16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dirty="0" smtClean="0">
              <a:solidFill>
                <a:schemeClr val="tx1"/>
              </a:solidFill>
            </a:endParaRPr>
          </a:p>
          <a:p>
            <a:pPr algn="r">
              <a:lnSpc>
                <a:spcPct val="150000"/>
              </a:lnSpc>
            </a:pPr>
            <a:r>
              <a:rPr lang="pl-PL" sz="1600" b="1" dirty="0" smtClean="0">
                <a:solidFill>
                  <a:schemeClr val="tx1"/>
                </a:solidFill>
              </a:rPr>
              <a:t>Restauracja RYBI PUZON w Tarnowie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364"/>
            <a:ext cx="4631579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R:\Pomoc Techniczna i Montoring PO RYBY 2007-2013\!!! ROBOCZY\00_ZNAKOWANIE po ryby 2014-2020\01_księga wizualizacji znaku 2014-2020\logotypy Po RYBY i UE EFMR 2014-2020\05_PO RYBY 2014-2020\LOGO poprawione 2.tif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4634" y="5765900"/>
            <a:ext cx="2064762" cy="79006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Obraz 10" descr="R:\Pomoc Techniczna i Montoring PO RYBY 2007-2013\!!! ROBOCZY\00_ZNAKOWANIE po ryby 2014-2020\01_księga wizualizacji znaku 2014-2020\logotypy Po RYBY i UE EFMR 2014-2020\04_UE_EFMR\Ue pl poziom\UE color poziom pl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732240" y="5733256"/>
            <a:ext cx="2288282" cy="112328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3" y="1844824"/>
            <a:ext cx="3489206" cy="2605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75" y="2204864"/>
            <a:ext cx="3861048" cy="2895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957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76056" y="253364"/>
            <a:ext cx="3719117" cy="891530"/>
          </a:xfrm>
        </p:spPr>
        <p:txBody>
          <a:bodyPr>
            <a:normAutofit/>
          </a:bodyPr>
          <a:lstStyle/>
          <a:p>
            <a: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RYBY 2007-2013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1293524"/>
            <a:ext cx="7704856" cy="447237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 smtClean="0">
                <a:solidFill>
                  <a:schemeClr val="tx1"/>
                </a:solidFill>
              </a:rPr>
              <a:t>Agroturystyka KOZIA BABA</a:t>
            </a:r>
          </a:p>
          <a:p>
            <a:pPr algn="just">
              <a:lnSpc>
                <a:spcPct val="150000"/>
              </a:lnSpc>
            </a:pPr>
            <a:endParaRPr lang="pl-PL" sz="16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dirty="0" smtClean="0">
              <a:solidFill>
                <a:schemeClr val="tx1"/>
              </a:solidFill>
            </a:endParaRPr>
          </a:p>
          <a:p>
            <a:pPr algn="r">
              <a:lnSpc>
                <a:spcPct val="150000"/>
              </a:lnSpc>
            </a:pPr>
            <a:r>
              <a:rPr lang="pl-PL" sz="1600" b="1" dirty="0" smtClean="0">
                <a:solidFill>
                  <a:schemeClr val="tx1"/>
                </a:solidFill>
              </a:rPr>
              <a:t>Wiata konferencyjna w Tarnowie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364"/>
            <a:ext cx="4631579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R:\Pomoc Techniczna i Montoring PO RYBY 2007-2013\!!! ROBOCZY\00_ZNAKOWANIE po ryby 2014-2020\01_księga wizualizacji znaku 2014-2020\logotypy Po RYBY i UE EFMR 2014-2020\05_PO RYBY 2014-2020\LOGO poprawione 2.tif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4634" y="5765900"/>
            <a:ext cx="2064762" cy="79006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Obraz 10" descr="R:\Pomoc Techniczna i Montoring PO RYBY 2007-2013\!!! ROBOCZY\00_ZNAKOWANIE po ryby 2014-2020\01_księga wizualizacji znaku 2014-2020\logotypy Po RYBY i UE EFMR 2014-2020\04_UE_EFMR\Ue pl poziom\UE color poziom pl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732240" y="5733256"/>
            <a:ext cx="2288282" cy="112328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3" y="3529475"/>
            <a:ext cx="3920983" cy="1823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82547"/>
            <a:ext cx="4161085" cy="2200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616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76056" y="253364"/>
            <a:ext cx="3719117" cy="891530"/>
          </a:xfrm>
        </p:spPr>
        <p:txBody>
          <a:bodyPr>
            <a:normAutofit/>
          </a:bodyPr>
          <a:lstStyle/>
          <a:p>
            <a: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RYBY 2007-2013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1293524"/>
            <a:ext cx="7704856" cy="447237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 smtClean="0">
                <a:solidFill>
                  <a:schemeClr val="tx1"/>
                </a:solidFill>
              </a:rPr>
              <a:t>PARK RYB SŁODKOWODNYCH W TRZIANCE PROJEKT WŁASNY NGR</a:t>
            </a:r>
          </a:p>
          <a:p>
            <a:pPr algn="just">
              <a:lnSpc>
                <a:spcPct val="150000"/>
              </a:lnSpc>
            </a:pPr>
            <a:endParaRPr lang="pl-PL" sz="16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364"/>
            <a:ext cx="4631579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R:\Pomoc Techniczna i Montoring PO RYBY 2007-2013\!!! ROBOCZY\00_ZNAKOWANIE po ryby 2014-2020\01_księga wizualizacji znaku 2014-2020\logotypy Po RYBY i UE EFMR 2014-2020\05_PO RYBY 2014-2020\LOGO poprawione 2.tif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4634" y="5765900"/>
            <a:ext cx="2064762" cy="79006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Obraz 10" descr="R:\Pomoc Techniczna i Montoring PO RYBY 2007-2013\!!! ROBOCZY\00_ZNAKOWANIE po ryby 2014-2020\01_księga wizualizacji znaku 2014-2020\logotypy Po RYBY i UE EFMR 2014-2020\04_UE_EFMR\Ue pl poziom\UE color poziom pl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732240" y="5733256"/>
            <a:ext cx="2288282" cy="112328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54683"/>
            <a:ext cx="2607478" cy="3911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64" y="3810291"/>
            <a:ext cx="3096344" cy="2061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76" y="1726387"/>
            <a:ext cx="3125856" cy="208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97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76056" y="253364"/>
            <a:ext cx="3719117" cy="891530"/>
          </a:xfrm>
        </p:spPr>
        <p:txBody>
          <a:bodyPr>
            <a:normAutofit/>
          </a:bodyPr>
          <a:lstStyle/>
          <a:p>
            <a: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RYBY 2014-2020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1293524"/>
            <a:ext cx="7704856" cy="447237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 smtClean="0">
                <a:solidFill>
                  <a:schemeClr val="tx1"/>
                </a:solidFill>
              </a:rPr>
              <a:t>Wobec </a:t>
            </a:r>
            <a:r>
              <a:rPr lang="pl-PL" sz="2000" dirty="0">
                <a:solidFill>
                  <a:schemeClr val="tx1"/>
                </a:solidFill>
              </a:rPr>
              <a:t>możliwości wykorzystania środków unijnych kolejnej perspektywy finansowej Programu Operacyjnego „Rybactwo i Morze 2014-2020” Nadnotecka Grupa Rybacka podjęła się opracowania Strategii Rozwoju Lokalnego Kierowanego przez Społeczność na kolejne lata. </a:t>
            </a:r>
            <a:endParaRPr lang="pl-PL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2000" b="1" dirty="0" smtClean="0">
                <a:solidFill>
                  <a:schemeClr val="tx1"/>
                </a:solidFill>
              </a:rPr>
              <a:t>17 </a:t>
            </a:r>
            <a:r>
              <a:rPr lang="pl-PL" sz="2000" b="1" dirty="0">
                <a:solidFill>
                  <a:schemeClr val="tx1"/>
                </a:solidFill>
              </a:rPr>
              <a:t>maja 2016 roku podpisano umowę z Samorządem Województwa Wielkopolskiego na jej realizację</a:t>
            </a:r>
            <a:r>
              <a:rPr lang="pl-PL" sz="2000" dirty="0">
                <a:solidFill>
                  <a:schemeClr val="tx1"/>
                </a:solidFill>
              </a:rPr>
              <a:t>. </a:t>
            </a:r>
            <a:endParaRPr lang="pl-PL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l-PL" sz="16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364"/>
            <a:ext cx="4631579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R:\Pomoc Techniczna i Montoring PO RYBY 2007-2013\!!! ROBOCZY\00_ZNAKOWANIE po ryby 2014-2020\01_księga wizualizacji znaku 2014-2020\logotypy Po RYBY i UE EFMR 2014-2020\05_PO RYBY 2014-2020\LOGO poprawione 2.tif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4634" y="5765900"/>
            <a:ext cx="2064762" cy="79006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58897"/>
            <a:ext cx="3449960" cy="2402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R:\Pomoc Techniczna i Montoring PO RYBY 2007-2013\!!! ROBOCZY\00_ZNAKOWANIE po ryby 2014-2020\01_księga wizualizacji znaku 2014-2020\logotypy Po RYBY i UE EFMR 2014-2020\04_UE_EFMR\Ue pl poziom\UE color poziom pl.jp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732240" y="5733256"/>
            <a:ext cx="2288282" cy="1123287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62934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76056" y="253364"/>
            <a:ext cx="3719117" cy="891530"/>
          </a:xfrm>
        </p:spPr>
        <p:txBody>
          <a:bodyPr>
            <a:normAutofit fontScale="90000"/>
          </a:bodyPr>
          <a:lstStyle/>
          <a:p>
            <a: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RYBY 2014-2020 </a:t>
            </a:r>
            <a:b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OŚ IV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7704856" cy="230425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>
                <a:solidFill>
                  <a:schemeClr val="tx1"/>
                </a:solidFill>
              </a:rPr>
              <a:t>Celem ogólnym priorytetu IV jest rozwój obszarów rybackich i obszarów akwakultury poprzez tworzenie miejsc pracy i rozwijanie alternatywnych źródeł dochodów dla rybaków oraz innych gałęzi gospodarki związanych z rybactwem</a:t>
            </a:r>
            <a:r>
              <a:rPr lang="pl-PL" sz="20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l-PL" sz="16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364"/>
            <a:ext cx="4631579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R:\Pomoc Techniczna i Montoring PO RYBY 2007-2013\!!! ROBOCZY\00_ZNAKOWANIE po ryby 2014-2020\01_księga wizualizacji znaku 2014-2020\logotypy Po RYBY i UE EFMR 2014-2020\05_PO RYBY 2014-2020\LOGO poprawione 2.tif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4634" y="5765900"/>
            <a:ext cx="2064762" cy="79006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Obraz 10" descr="R:\Pomoc Techniczna i Montoring PO RYBY 2007-2013\!!! ROBOCZY\00_ZNAKOWANIE po ryby 2014-2020\01_księga wizualizacji znaku 2014-2020\logotypy Po RYBY i UE EFMR 2014-2020\04_UE_EFMR\Ue pl poziom\UE color poziom pl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732240" y="5733256"/>
            <a:ext cx="2288282" cy="112328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4338" name="Picture 2" descr="Znalezione obrazy dla zapytania PRIORYTET IV RYBACTWO I MORZE grafik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62" y="2983514"/>
            <a:ext cx="3198546" cy="284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43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76056" y="253364"/>
            <a:ext cx="3719117" cy="891530"/>
          </a:xfrm>
        </p:spPr>
        <p:txBody>
          <a:bodyPr>
            <a:normAutofit/>
          </a:bodyPr>
          <a:lstStyle/>
          <a:p>
            <a:r>
              <a:rPr lang="pl-PL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OBSZAR NGR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1293524"/>
            <a:ext cx="7704856" cy="447237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1800" dirty="0" smtClean="0">
                <a:solidFill>
                  <a:schemeClr val="tx1"/>
                </a:solidFill>
              </a:rPr>
              <a:t>W </a:t>
            </a:r>
            <a:r>
              <a:rPr lang="pl-PL" sz="1800" dirty="0">
                <a:solidFill>
                  <a:schemeClr val="tx1"/>
                </a:solidFill>
              </a:rPr>
              <a:t>skład Stowarzyszenia wchodzi siedem gmin znajdujących się w granicach administracyjnych Wielkopolski: </a:t>
            </a:r>
            <a:endParaRPr lang="pl-PL" sz="18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1800" b="1" dirty="0" smtClean="0">
                <a:solidFill>
                  <a:schemeClr val="tx1"/>
                </a:solidFill>
              </a:rPr>
              <a:t>Drawsko</a:t>
            </a:r>
            <a:r>
              <a:rPr lang="pl-PL" sz="1800" b="1" dirty="0">
                <a:solidFill>
                  <a:schemeClr val="tx1"/>
                </a:solidFill>
              </a:rPr>
              <a:t>, Krzyż Wlkp., Szydłowo, Trzcianka, Wieleń, Chodzież i Czarnków. </a:t>
            </a:r>
            <a:endParaRPr lang="pl-PL" sz="18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1800" dirty="0" smtClean="0">
                <a:solidFill>
                  <a:schemeClr val="tx1"/>
                </a:solidFill>
              </a:rPr>
              <a:t>Pięć </a:t>
            </a:r>
            <a:r>
              <a:rPr lang="pl-PL" sz="1800" dirty="0">
                <a:solidFill>
                  <a:schemeClr val="tx1"/>
                </a:solidFill>
              </a:rPr>
              <a:t>z nich należy do powiatu czarnkowsko – trzcianeckiego. Jedynie gmina Chodzież i Szydłowo należą odpowiednio do powiatów: chodzieskiego i pilskiego. Wszystkie gminy stanowią obszar zwarty przestrzennie i geograficzne, o podobnych uwarunkowaniach gospodarczych i społecznych.</a:t>
            </a:r>
          </a:p>
          <a:p>
            <a:pPr algn="just">
              <a:lnSpc>
                <a:spcPct val="150000"/>
              </a:lnSpc>
            </a:pPr>
            <a:endParaRPr lang="pl-PL" sz="1600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364"/>
            <a:ext cx="4631579" cy="10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 descr="R:\Pomoc Techniczna i Montoring PO RYBY 2007-2013\!!! ROBOCZY\00_ZNAKOWANIE po ryby 2014-2020\01_księga wizualizacji znaku 2014-2020\logotypy Po RYBY i UE EFMR 2014-2020\05_PO RYBY 2014-2020\LOGO poprawione 2.tif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4634" y="5765900"/>
            <a:ext cx="2064762" cy="79006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Obraz 10" descr="R:\Pomoc Techniczna i Montoring PO RYBY 2007-2013\!!! ROBOCZY\00_ZNAKOWANIE po ryby 2014-2020\01_księga wizualizacji znaku 2014-2020\logotypy Po RYBY i UE EFMR 2014-2020\04_UE_EFMR\Ue pl poziom\UE color poziom pl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732240" y="5733256"/>
            <a:ext cx="2288282" cy="112328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7642"/>
            <a:ext cx="9144000" cy="126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9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1038</Words>
  <Application>Microsoft Office PowerPoint</Application>
  <PresentationFormat>Pokaz na ekranie (4:3)</PresentationFormat>
  <Paragraphs>125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Nadnotecka Grupa Rybacka</vt:lpstr>
      <vt:lpstr>KIM JESTEŚMY?</vt:lpstr>
      <vt:lpstr>PO RYBY 2007-2013</vt:lpstr>
      <vt:lpstr>PO RYBY 2007-2013</vt:lpstr>
      <vt:lpstr>PO RYBY 2007-2013</vt:lpstr>
      <vt:lpstr>PO RYBY 2007-2013</vt:lpstr>
      <vt:lpstr>PO RYBY 2014-2020</vt:lpstr>
      <vt:lpstr>PO RYBY 2014-2020  OŚ IV</vt:lpstr>
      <vt:lpstr>OBSZAR NGR</vt:lpstr>
      <vt:lpstr>CZYM ZAJMUJE SIĘ NGR?</vt:lpstr>
      <vt:lpstr>CELE LSR?</vt:lpstr>
      <vt:lpstr>HARMONOGRAM NABORÓW</vt:lpstr>
      <vt:lpstr>NA CO DOFINANSOWANIE ?</vt:lpstr>
      <vt:lpstr>OŚ IV – MOŻLIWE DZIAŁANIA</vt:lpstr>
      <vt:lpstr>PROJEKTY ZAPLANOWANE W LSR - RYBACTWO</vt:lpstr>
      <vt:lpstr>PROJEKTY ZAPLANOWANE W LSR - ŚRODOWISKO</vt:lpstr>
      <vt:lpstr>PROJEKTY ZAPLANOWANE W LSR - TURYSTYKA</vt:lpstr>
      <vt:lpstr>PROJEKTY ZAPLANOWANE W LSR – INFRASTRUKTURA, PROMOCJA, EDUKACJA, PRODUKTY TURYSTYCZNE</vt:lpstr>
      <vt:lpstr>PROJEKTY ZAPLANOWANE W LSR - INNE</vt:lpstr>
      <vt:lpstr>SZCZEGÓŁY I DORADZTWO</vt:lpstr>
      <vt:lpstr>USŁUGI BIURA NGR</vt:lpstr>
      <vt:lpstr>USŁUGI BIURA NGR</vt:lpstr>
      <vt:lpstr>DZIĘKUJĘ  ZA UWAGĘ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Asus</dc:creator>
  <cp:lastModifiedBy>Patrycja2</cp:lastModifiedBy>
  <cp:revision>26</cp:revision>
  <dcterms:created xsi:type="dcterms:W3CDTF">2016-12-28T07:37:58Z</dcterms:created>
  <dcterms:modified xsi:type="dcterms:W3CDTF">2017-03-21T13:02:46Z</dcterms:modified>
</cp:coreProperties>
</file>